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1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77" r:id="rId9"/>
    <p:sldId id="282" r:id="rId10"/>
    <p:sldId id="262" r:id="rId11"/>
    <p:sldId id="276" r:id="rId12"/>
    <p:sldId id="278" r:id="rId13"/>
    <p:sldId id="281" r:id="rId14"/>
    <p:sldId id="280" r:id="rId15"/>
    <p:sldId id="263" r:id="rId16"/>
    <p:sldId id="264" r:id="rId17"/>
    <p:sldId id="269" r:id="rId18"/>
    <p:sldId id="265" r:id="rId19"/>
    <p:sldId id="267" r:id="rId20"/>
    <p:sldId id="266" r:id="rId21"/>
    <p:sldId id="268" r:id="rId22"/>
    <p:sldId id="271" r:id="rId23"/>
    <p:sldId id="272" r:id="rId24"/>
    <p:sldId id="273" r:id="rId25"/>
    <p:sldId id="275" r:id="rId26"/>
    <p:sldId id="270" r:id="rId27"/>
    <p:sldId id="283" r:id="rId28"/>
    <p:sldId id="27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A4A718-9019-B640-B38B-319524771E93}" type="datetimeFigureOut">
              <a:rPr lang="en-US" smtClean="0"/>
              <a:pPr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4E8FDD5-4F74-2B4F-8727-D1775EEE29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view_play_list?p=9F536001A3C605FC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18407"/>
            <a:ext cx="8915400" cy="8778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Navigating the Academic Job Market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Courtney Hillebrecht, Ph.D. 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Political Science</a:t>
            </a:r>
          </a:p>
          <a:p>
            <a:r>
              <a:rPr lang="en-US" dirty="0" smtClean="0"/>
              <a:t>University of Nebraska-Lincoln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</a:p>
          <a:p>
            <a:r>
              <a:rPr lang="en-US" dirty="0" smtClean="0"/>
              <a:t>Preparing Your Packet</a:t>
            </a:r>
          </a:p>
          <a:p>
            <a:r>
              <a:rPr lang="en-US" dirty="0" smtClean="0"/>
              <a:t>APSA Interviews</a:t>
            </a:r>
          </a:p>
          <a:p>
            <a:r>
              <a:rPr lang="en-US" dirty="0" smtClean="0"/>
              <a:t>Job Talks</a:t>
            </a:r>
          </a:p>
          <a:p>
            <a:r>
              <a:rPr lang="en-US" dirty="0" smtClean="0"/>
              <a:t>On Campus Interviews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Timeline, Part 1 (Market Prep)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Winter: </a:t>
            </a:r>
          </a:p>
          <a:p>
            <a:pPr lvl="1"/>
            <a:r>
              <a:rPr lang="en-US" dirty="0" smtClean="0"/>
              <a:t>Talk with advisor:  Are you ready to go on the market next year?  Can you defend the following spring?</a:t>
            </a:r>
          </a:p>
          <a:p>
            <a:pPr lvl="1"/>
            <a:r>
              <a:rPr lang="en-US" dirty="0" smtClean="0"/>
              <a:t>Attend ISA/MPSA:  network. </a:t>
            </a:r>
          </a:p>
          <a:p>
            <a:r>
              <a:rPr lang="en-US" dirty="0" smtClean="0"/>
              <a:t>Spring/Summer:  </a:t>
            </a:r>
          </a:p>
          <a:p>
            <a:pPr lvl="1"/>
            <a:r>
              <a:rPr lang="en-US" dirty="0" smtClean="0"/>
              <a:t>Get personal website up.</a:t>
            </a:r>
          </a:p>
          <a:p>
            <a:pPr lvl="1"/>
            <a:r>
              <a:rPr lang="en-US" dirty="0" smtClean="0"/>
              <a:t>Prepare packet materials (see “The Packet”).</a:t>
            </a:r>
          </a:p>
          <a:p>
            <a:pPr lvl="1"/>
            <a:r>
              <a:rPr lang="en-US" dirty="0" smtClean="0"/>
              <a:t>Ask letter writers. </a:t>
            </a:r>
          </a:p>
          <a:p>
            <a:pPr lvl="1"/>
            <a:r>
              <a:rPr lang="en-US" dirty="0" smtClean="0"/>
              <a:t>Get official transcripts (late summer).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Timeline, Part 1 Cont.  (Market Prep)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August:  </a:t>
            </a:r>
          </a:p>
          <a:p>
            <a:pPr lvl="1"/>
            <a:r>
              <a:rPr lang="en-US" dirty="0" smtClean="0"/>
              <a:t>Submit materials for APSA interviews; contact schools for APSA interviews.</a:t>
            </a:r>
          </a:p>
          <a:p>
            <a:pPr lvl="1"/>
            <a:r>
              <a:rPr lang="en-US" dirty="0" smtClean="0"/>
              <a:t>Practice elevator pitch.</a:t>
            </a:r>
          </a:p>
          <a:p>
            <a:pPr lvl="1"/>
            <a:r>
              <a:rPr lang="en-US" dirty="0" smtClean="0"/>
              <a:t>Have advisor and colleagues look over packet materials.</a:t>
            </a:r>
          </a:p>
          <a:p>
            <a:pPr lvl="1"/>
            <a:r>
              <a:rPr lang="en-US" dirty="0" smtClean="0"/>
              <a:t>Start identifying jobs through </a:t>
            </a:r>
            <a:r>
              <a:rPr lang="en-US" dirty="0" err="1" smtClean="0"/>
              <a:t>ejobs</a:t>
            </a:r>
            <a:r>
              <a:rPr lang="en-US" dirty="0" smtClean="0"/>
              <a:t> (APSA website).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Timeline, Part 2 (On the Market)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September: </a:t>
            </a:r>
          </a:p>
          <a:p>
            <a:pPr lvl="1"/>
            <a:r>
              <a:rPr lang="en-US" dirty="0" smtClean="0"/>
              <a:t>Attend APSA for interviews and networking, including presenting your own work.</a:t>
            </a:r>
          </a:p>
          <a:p>
            <a:pPr lvl="1"/>
            <a:r>
              <a:rPr lang="en-US" dirty="0" smtClean="0"/>
              <a:t>Put finishing touches on packet.  Start sending them out.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Fall: </a:t>
            </a:r>
          </a:p>
          <a:p>
            <a:pPr lvl="1"/>
            <a:r>
              <a:rPr lang="en-US" dirty="0" smtClean="0"/>
              <a:t>Continue identifying jobs and sending out packets. </a:t>
            </a:r>
          </a:p>
          <a:p>
            <a:pPr lvl="2"/>
            <a:r>
              <a:rPr lang="en-US" dirty="0" smtClean="0"/>
              <a:t>Identify early deadline post-docs.</a:t>
            </a:r>
          </a:p>
          <a:p>
            <a:pPr lvl="1"/>
            <a:r>
              <a:rPr lang="en-US" b="1" u="sng" dirty="0" smtClean="0"/>
              <a:t>Continue writing your dissertation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Develop and practice job talk. </a:t>
            </a:r>
          </a:p>
          <a:p>
            <a:pPr lvl="1"/>
            <a:r>
              <a:rPr lang="en-US" dirty="0" smtClean="0"/>
              <a:t>Phone and on-campus interviews.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Timeline, Part 3 (Still on the Market)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Winter:</a:t>
            </a:r>
          </a:p>
          <a:p>
            <a:pPr lvl="1"/>
            <a:r>
              <a:rPr lang="en-US" dirty="0" smtClean="0"/>
              <a:t>Continue with everything under “Fall.”</a:t>
            </a:r>
          </a:p>
          <a:p>
            <a:pPr lvl="1"/>
            <a:r>
              <a:rPr lang="en-US" dirty="0" smtClean="0"/>
              <a:t>Look seriously at visiting positions and post-docs. </a:t>
            </a:r>
          </a:p>
          <a:p>
            <a:pPr lvl="1"/>
            <a:r>
              <a:rPr lang="en-US" dirty="0" smtClean="0"/>
              <a:t>No matter what, keep writing your dissertation. </a:t>
            </a:r>
          </a:p>
          <a:p>
            <a:r>
              <a:rPr lang="en-US" dirty="0" smtClean="0"/>
              <a:t>Spring: </a:t>
            </a:r>
          </a:p>
          <a:p>
            <a:pPr lvl="1"/>
            <a:r>
              <a:rPr lang="en-US" dirty="0" smtClean="0"/>
              <a:t>Evaluate options. </a:t>
            </a:r>
          </a:p>
          <a:p>
            <a:pPr lvl="1"/>
            <a:r>
              <a:rPr lang="en-US" dirty="0" smtClean="0"/>
              <a:t>Write, write, write. </a:t>
            </a:r>
          </a:p>
          <a:p>
            <a:pPr lvl="1"/>
            <a:r>
              <a:rPr lang="en-US" dirty="0" smtClean="0"/>
              <a:t>DEFEND!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Packet:  Components*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Cover Letter</a:t>
            </a:r>
          </a:p>
          <a:p>
            <a:r>
              <a:rPr lang="en-US" dirty="0" smtClean="0"/>
              <a:t>C.V. </a:t>
            </a:r>
          </a:p>
          <a:p>
            <a:r>
              <a:rPr lang="en-US" dirty="0" smtClean="0"/>
              <a:t>Research Statement</a:t>
            </a:r>
          </a:p>
          <a:p>
            <a:r>
              <a:rPr lang="en-US" dirty="0" smtClean="0"/>
              <a:t>Teaching Statement and Evaluations</a:t>
            </a:r>
          </a:p>
          <a:p>
            <a:r>
              <a:rPr lang="en-US" dirty="0" smtClean="0"/>
              <a:t>Writing Sample(s)</a:t>
            </a:r>
          </a:p>
          <a:p>
            <a:r>
              <a:rPr lang="en-US" dirty="0" smtClean="0"/>
              <a:t>Sample Syllabi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*Be sure to follow exact instructions on what to include in your packet.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Packet:  Cover Letter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Tailor to each department but don’t reinvent the wheel. </a:t>
            </a:r>
          </a:p>
          <a:p>
            <a:r>
              <a:rPr lang="en-US" dirty="0" smtClean="0"/>
              <a:t>Basic components: </a:t>
            </a:r>
          </a:p>
          <a:p>
            <a:pPr lvl="1"/>
            <a:r>
              <a:rPr lang="en-US" dirty="0" smtClean="0"/>
              <a:t>Explanation of how you would meet the department’s needs (see their ad).  </a:t>
            </a:r>
            <a:r>
              <a:rPr lang="en-US" b="1" dirty="0" smtClean="0"/>
              <a:t>Be very clear about this! </a:t>
            </a:r>
          </a:p>
          <a:p>
            <a:pPr lvl="1">
              <a:buNone/>
            </a:pPr>
            <a:endParaRPr lang="en-US" b="1" dirty="0" smtClean="0"/>
          </a:p>
          <a:p>
            <a:pPr lvl="1"/>
            <a:r>
              <a:rPr lang="en-US" dirty="0" smtClean="0"/>
              <a:t>Sections on research/teaching. </a:t>
            </a:r>
          </a:p>
          <a:p>
            <a:pPr lvl="2"/>
            <a:r>
              <a:rPr lang="en-US" dirty="0" smtClean="0"/>
              <a:t>Prioritize the section most appropriate for the school. 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dirty="0" smtClean="0"/>
              <a:t>Contact information.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C.V.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Sections: 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Research </a:t>
            </a:r>
          </a:p>
          <a:p>
            <a:pPr lvl="2"/>
            <a:r>
              <a:rPr lang="en-US" dirty="0" smtClean="0"/>
              <a:t>Dissertation:  BRIEF summary (1 </a:t>
            </a:r>
            <a:r>
              <a:rPr lang="en-US" dirty="0" err="1" smtClean="0"/>
              <a:t>para</a:t>
            </a:r>
            <a:r>
              <a:rPr lang="en-US" dirty="0" smtClean="0"/>
              <a:t> max)</a:t>
            </a:r>
          </a:p>
          <a:p>
            <a:pPr lvl="2"/>
            <a:r>
              <a:rPr lang="en-US" dirty="0" smtClean="0"/>
              <a:t>Publications</a:t>
            </a:r>
          </a:p>
          <a:p>
            <a:pPr lvl="2"/>
            <a:r>
              <a:rPr lang="en-US" dirty="0" smtClean="0"/>
              <a:t>Under review</a:t>
            </a:r>
          </a:p>
          <a:p>
            <a:pPr lvl="2"/>
            <a:r>
              <a:rPr lang="en-US" dirty="0" smtClean="0"/>
              <a:t>Conference papers</a:t>
            </a:r>
          </a:p>
          <a:p>
            <a:pPr lvl="1"/>
            <a:r>
              <a:rPr lang="en-US" dirty="0" smtClean="0"/>
              <a:t>Teaching</a:t>
            </a:r>
            <a:r>
              <a:rPr lang="en-US" dirty="0"/>
              <a:t>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Languages, skills, etc. </a:t>
            </a:r>
          </a:p>
          <a:p>
            <a:pPr lvl="1"/>
            <a:r>
              <a:rPr lang="en-US" dirty="0" smtClean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726677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Packet:  Research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Statement Components: </a:t>
            </a:r>
          </a:p>
          <a:p>
            <a:pPr lvl="1"/>
            <a:r>
              <a:rPr lang="en-US" dirty="0" smtClean="0"/>
              <a:t>Explain dissertation and related publications (or publication plans).</a:t>
            </a:r>
          </a:p>
          <a:p>
            <a:pPr lvl="1"/>
            <a:r>
              <a:rPr lang="en-US" dirty="0" smtClean="0"/>
              <a:t>Stand-alones</a:t>
            </a:r>
          </a:p>
          <a:p>
            <a:pPr lvl="1"/>
            <a:r>
              <a:rPr lang="en-US" dirty="0" smtClean="0"/>
              <a:t>Next project:  research, contribution and publication plans.</a:t>
            </a:r>
          </a:p>
          <a:p>
            <a:r>
              <a:rPr lang="en-US" dirty="0" smtClean="0"/>
              <a:t>Be sure to identify your contributions and your identity as a researcher.  </a:t>
            </a:r>
          </a:p>
          <a:p>
            <a:r>
              <a:rPr lang="en-US" dirty="0" smtClean="0"/>
              <a:t>Re-articulate research trajectory outlined in letter and c.v.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Packet:  Teaching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Statement Components</a:t>
            </a:r>
          </a:p>
          <a:p>
            <a:pPr lvl="1"/>
            <a:r>
              <a:rPr lang="en-US" dirty="0" smtClean="0"/>
              <a:t>Teaching philosophy</a:t>
            </a:r>
          </a:p>
          <a:p>
            <a:pPr lvl="1"/>
            <a:r>
              <a:rPr lang="en-US" dirty="0" smtClean="0"/>
              <a:t>Courses taught and courses you’d like to teach</a:t>
            </a:r>
          </a:p>
          <a:p>
            <a:pPr lvl="1"/>
            <a:r>
              <a:rPr lang="en-US" dirty="0" smtClean="0"/>
              <a:t>Course evaluations (qualitative and quantitative)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Packet:  Writing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Generally:  two chapters of your dissertation and one stand-alone piece. </a:t>
            </a:r>
          </a:p>
          <a:p>
            <a:pPr lvl="1"/>
            <a:r>
              <a:rPr lang="en-US" dirty="0" smtClean="0"/>
              <a:t>From the dissertation:  One theory chapter, one empirical.</a:t>
            </a:r>
          </a:p>
          <a:p>
            <a:r>
              <a:rPr lang="en-US" dirty="0" smtClean="0"/>
              <a:t>Evolving trend:  one “job market paper.” </a:t>
            </a:r>
          </a:p>
          <a:p>
            <a:r>
              <a:rPr lang="en-US" dirty="0" smtClean="0"/>
              <a:t>Tips: </a:t>
            </a:r>
          </a:p>
          <a:p>
            <a:pPr lvl="1"/>
            <a:r>
              <a:rPr lang="en-US" dirty="0" smtClean="0"/>
              <a:t>Use samples to showcase methodological breadth. </a:t>
            </a:r>
          </a:p>
          <a:p>
            <a:pPr lvl="1"/>
            <a:r>
              <a:rPr lang="en-US" dirty="0" smtClean="0"/>
              <a:t>But...better to have polished samples. </a:t>
            </a:r>
          </a:p>
          <a:p>
            <a:pPr lvl="1"/>
            <a:r>
              <a:rPr lang="en-US" dirty="0" smtClean="0"/>
              <a:t>Explain these samples in cover letter.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idea to collect examples of successful packets.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Big Leagues:  Interviewing</a:t>
            </a:r>
            <a:endParaRPr lang="en-US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APSA Interviews:  The Good and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Good:  </a:t>
            </a:r>
          </a:p>
          <a:p>
            <a:pPr lvl="1"/>
            <a:r>
              <a:rPr lang="en-US" dirty="0" smtClean="0"/>
              <a:t>Might lead to an on-campus interview. </a:t>
            </a:r>
          </a:p>
          <a:p>
            <a:pPr lvl="1"/>
            <a:r>
              <a:rPr lang="en-US" dirty="0" smtClean="0"/>
              <a:t>Opportunity to take your pitch on a test run. </a:t>
            </a:r>
          </a:p>
          <a:p>
            <a:pPr lvl="1"/>
            <a:r>
              <a:rPr lang="en-US" dirty="0" smtClean="0"/>
              <a:t>Networking.</a:t>
            </a:r>
          </a:p>
          <a:p>
            <a:r>
              <a:rPr lang="en-US" dirty="0" smtClean="0"/>
              <a:t>The Bad: </a:t>
            </a:r>
          </a:p>
          <a:p>
            <a:pPr lvl="1"/>
            <a:r>
              <a:rPr lang="en-US" dirty="0" smtClean="0"/>
              <a:t>The setting:  like the waiting room at your doctor’s. </a:t>
            </a:r>
          </a:p>
          <a:p>
            <a:pPr lvl="1"/>
            <a:r>
              <a:rPr lang="en-US" dirty="0" smtClean="0"/>
              <a:t>Not all schools interview. </a:t>
            </a:r>
          </a:p>
          <a:p>
            <a:pPr lvl="1"/>
            <a:r>
              <a:rPr lang="en-US" dirty="0" smtClean="0"/>
              <a:t>Time and mental/emotional energy.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APSA Interviews:  Rule of Thumb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Talk with schools from whom you’d consider an offer.  Keep an open mind. </a:t>
            </a:r>
          </a:p>
          <a:p>
            <a:endParaRPr lang="en-US" dirty="0" smtClean="0"/>
          </a:p>
          <a:p>
            <a:r>
              <a:rPr lang="en-US" dirty="0" smtClean="0"/>
              <a:t>But don’t use APSA interviews just for practice.  Wastes your time and theirs.  A true lack of interest is apparent, and you don’t know who they know.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On-Campus Interviews: 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Generally scheduled by department coordinator.</a:t>
            </a:r>
          </a:p>
          <a:p>
            <a:pPr lvl="1"/>
            <a:r>
              <a:rPr lang="en-US" dirty="0" smtClean="0"/>
              <a:t>1-2 days of meetings/meals/job talks. </a:t>
            </a:r>
          </a:p>
          <a:p>
            <a:pPr lvl="1"/>
            <a:r>
              <a:rPr lang="en-US" dirty="0" smtClean="0"/>
              <a:t>Be sure to schedule bathroom and water breaks, but don’t plan on them. </a:t>
            </a:r>
          </a:p>
          <a:p>
            <a:pPr lvl="2"/>
            <a:r>
              <a:rPr lang="en-US" dirty="0" smtClean="0"/>
              <a:t>Nursing moms:  be clear about your needs if you’re pumping.</a:t>
            </a:r>
          </a:p>
          <a:p>
            <a:r>
              <a:rPr lang="en-US" dirty="0" smtClean="0"/>
              <a:t>Most schools bring in 3-5 candidates.</a:t>
            </a:r>
          </a:p>
          <a:p>
            <a:r>
              <a:rPr lang="en-US" dirty="0" smtClean="0"/>
              <a:t>Two-way interview:  they evaluate you and you evaluate them. </a:t>
            </a:r>
          </a:p>
          <a:p>
            <a:r>
              <a:rPr lang="en-US" dirty="0" smtClean="0"/>
              <a:t>Personal life should be off the table, but might come up.  Don’t be a robot in case it does.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Talks:  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Approx. 40-min. talk about your research. </a:t>
            </a:r>
          </a:p>
          <a:p>
            <a:r>
              <a:rPr lang="en-US" dirty="0" smtClean="0"/>
              <a:t>Audience = Generally covers spectrum of political science (and beyond).  </a:t>
            </a:r>
          </a:p>
          <a:p>
            <a:pPr lvl="1"/>
            <a:r>
              <a:rPr lang="en-US" dirty="0" smtClean="0"/>
              <a:t>You’re likely the only one in your room that knows anything about your topic. </a:t>
            </a:r>
          </a:p>
          <a:p>
            <a:r>
              <a:rPr lang="en-US" dirty="0" smtClean="0"/>
              <a:t>Followed by Q &amp; A.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Talk:  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Watch Professor Patrick Winston’s (MIT) (</a:t>
            </a:r>
            <a:r>
              <a:rPr lang="en-US" dirty="0" err="1" smtClean="0"/>
              <a:t>in)famous</a:t>
            </a:r>
            <a:r>
              <a:rPr lang="en-US" dirty="0" smtClean="0"/>
              <a:t> “how to give a talk talk”: </a:t>
            </a:r>
          </a:p>
          <a:p>
            <a:pPr lvl="1"/>
            <a:r>
              <a:rPr lang="en-US" dirty="0" smtClean="0">
                <a:hlinkClick r:id="rId2"/>
              </a:rPr>
              <a:t>http://www.youtube.com/view_play_list?p=9F536001A3C605FC</a:t>
            </a:r>
            <a:endParaRPr lang="en-US" dirty="0" smtClean="0"/>
          </a:p>
          <a:p>
            <a:r>
              <a:rPr lang="en-US" dirty="0" smtClean="0"/>
              <a:t>Outline ideas and identify (clearly): </a:t>
            </a:r>
          </a:p>
          <a:p>
            <a:pPr lvl="1"/>
            <a:r>
              <a:rPr lang="en-US" dirty="0" smtClean="0"/>
              <a:t>Hook</a:t>
            </a:r>
          </a:p>
          <a:p>
            <a:pPr lvl="1"/>
            <a:r>
              <a:rPr lang="en-US" dirty="0" smtClean="0"/>
              <a:t>Argument</a:t>
            </a:r>
          </a:p>
          <a:p>
            <a:pPr lvl="1"/>
            <a:r>
              <a:rPr lang="en-US" dirty="0" smtClean="0"/>
              <a:t>Contribution</a:t>
            </a:r>
          </a:p>
          <a:p>
            <a:pPr lvl="1"/>
            <a:r>
              <a:rPr lang="en-US" dirty="0" smtClean="0"/>
              <a:t>Future plans.</a:t>
            </a:r>
          </a:p>
          <a:p>
            <a:r>
              <a:rPr lang="en-US" dirty="0" smtClean="0"/>
              <a:t>Practice, practice, practice.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Talk: 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 clear about your question and </a:t>
            </a:r>
            <a:r>
              <a:rPr lang="en-US" b="1" u="sng" dirty="0" smtClean="0"/>
              <a:t>contribution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Where do you fit in?  What </a:t>
            </a:r>
            <a:r>
              <a:rPr lang="en-US" dirty="0" err="1" smtClean="0"/>
              <a:t>literature(s</a:t>
            </a:r>
            <a:r>
              <a:rPr lang="en-US" dirty="0" smtClean="0"/>
              <a:t>) are your speaking to?</a:t>
            </a:r>
          </a:p>
          <a:p>
            <a:pPr lvl="1"/>
            <a:r>
              <a:rPr lang="en-US" dirty="0" smtClean="0"/>
              <a:t>What does your dissertation add?  How does it move the field forward? </a:t>
            </a:r>
          </a:p>
          <a:p>
            <a:r>
              <a:rPr lang="en-US" dirty="0" smtClean="0"/>
              <a:t>Have 1 or 2 slides that show your argument/contribution. </a:t>
            </a:r>
          </a:p>
          <a:p>
            <a:r>
              <a:rPr lang="en-US" dirty="0" smtClean="0"/>
              <a:t>Data and methods:  remember, audience of “generalists.”</a:t>
            </a:r>
          </a:p>
          <a:p>
            <a:r>
              <a:rPr lang="en-US" dirty="0" smtClean="0"/>
              <a:t>Remember the rule of 3: highlight main points at beginning, middle and end.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Talks:  Stylistic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Take control of the room and present yourself as an equal.   </a:t>
            </a:r>
          </a:p>
          <a:p>
            <a:pPr lvl="1"/>
            <a:r>
              <a:rPr lang="en-US" dirty="0" smtClean="0"/>
              <a:t>Try to leave lights on.  Dark rooms make audiences sleepy. </a:t>
            </a:r>
          </a:p>
          <a:p>
            <a:pPr lvl="1"/>
            <a:r>
              <a:rPr lang="en-US" dirty="0" smtClean="0"/>
              <a:t>You are a colleague, not a student. </a:t>
            </a:r>
          </a:p>
          <a:p>
            <a:r>
              <a:rPr lang="en-US" dirty="0" smtClean="0"/>
              <a:t>Answer interjections, but don’t let them get out of control. </a:t>
            </a:r>
          </a:p>
          <a:p>
            <a:r>
              <a:rPr lang="en-US" dirty="0" smtClean="0"/>
              <a:t>In the Q&amp;A, be polite but firm.  Don’t be defensive.  The audience wants to know how you think/process ideas.</a:t>
            </a:r>
          </a:p>
          <a:p>
            <a:r>
              <a:rPr lang="en-US" dirty="0" smtClean="0"/>
              <a:t>Miscellaneous: </a:t>
            </a:r>
          </a:p>
          <a:p>
            <a:pPr lvl="1"/>
            <a:r>
              <a:rPr lang="en-US" dirty="0" smtClean="0"/>
              <a:t>Verbal ticks (“um”), pacing, drinking (use a cup/straw, not bottle/can), etc.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Campus Interviews:  Meals and Meetings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Hum the same tune the whole visit: </a:t>
            </a:r>
          </a:p>
          <a:p>
            <a:pPr lvl="1"/>
            <a:r>
              <a:rPr lang="en-US" dirty="0" smtClean="0"/>
              <a:t>What is your work about?  What contributions does it make to the field?</a:t>
            </a:r>
          </a:p>
          <a:p>
            <a:r>
              <a:rPr lang="en-US" dirty="0" smtClean="0"/>
              <a:t>Be professional and collegial.  Will you fit into this department for the next 7+ years?  </a:t>
            </a:r>
          </a:p>
          <a:p>
            <a:r>
              <a:rPr lang="en-US" dirty="0" smtClean="0"/>
              <a:t> Standard list of questions you should be prepared to answer. </a:t>
            </a:r>
          </a:p>
          <a:p>
            <a:pPr lvl="1"/>
            <a:r>
              <a:rPr lang="en-US" dirty="0" smtClean="0"/>
              <a:t>See next slide. </a:t>
            </a:r>
          </a:p>
          <a:p>
            <a:r>
              <a:rPr lang="en-US" dirty="0" smtClean="0"/>
              <a:t>Ask questions!  </a:t>
            </a:r>
          </a:p>
          <a:p>
            <a:pPr lvl="1"/>
            <a:r>
              <a:rPr lang="en-US" dirty="0" smtClean="0"/>
              <a:t>See slide after next.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On-Campus Interviews:  Questions to Expect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your dissertation about? </a:t>
            </a:r>
          </a:p>
          <a:p>
            <a:r>
              <a:rPr lang="en-US" dirty="0" smtClean="0"/>
              <a:t>Where does your research fit in?  Who are you? </a:t>
            </a:r>
          </a:p>
          <a:p>
            <a:r>
              <a:rPr lang="en-US" dirty="0" smtClean="0"/>
              <a:t>What is you future research agenda?</a:t>
            </a:r>
          </a:p>
          <a:p>
            <a:r>
              <a:rPr lang="en-US" dirty="0" smtClean="0"/>
              <a:t>What are your teaching interests?  Where can you contribute? </a:t>
            </a:r>
          </a:p>
          <a:p>
            <a:r>
              <a:rPr lang="en-US" dirty="0" smtClean="0"/>
              <a:t>How would you teach those classes? 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On-Campus Interviews:  Questions to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the individual’s research</a:t>
            </a:r>
          </a:p>
          <a:p>
            <a:r>
              <a:rPr lang="en-US" dirty="0" smtClean="0"/>
              <a:t>About the department’s culture (but tread carefully)</a:t>
            </a:r>
          </a:p>
          <a:p>
            <a:r>
              <a:rPr lang="en-US" dirty="0" smtClean="0"/>
              <a:t>About collaboration with other faculty and with students</a:t>
            </a:r>
          </a:p>
          <a:p>
            <a:r>
              <a:rPr lang="en-US" dirty="0" smtClean="0"/>
              <a:t>About the students</a:t>
            </a:r>
          </a:p>
          <a:p>
            <a:r>
              <a:rPr lang="en-US" dirty="0" smtClean="0"/>
              <a:t>About the university</a:t>
            </a:r>
          </a:p>
          <a:p>
            <a:r>
              <a:rPr lang="en-US" dirty="0" smtClean="0"/>
              <a:t>About the city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Tip for Surviving the One-on-Ones:  Your Interview Cheat Sheet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67" y="1772508"/>
            <a:ext cx="7041567" cy="49040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On-Campus Interviews:  </a:t>
            </a:r>
            <a:r>
              <a:rPr lang="en-US" b="1" u="sng" cap="small" dirty="0" smtClean="0"/>
              <a:t>After</a:t>
            </a:r>
            <a:r>
              <a:rPr lang="en-US" u="sng" cap="small" dirty="0" smtClean="0"/>
              <a:t> </a:t>
            </a:r>
            <a:r>
              <a:rPr lang="en-US" dirty="0" smtClean="0"/>
              <a:t>the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Salary and benefits.</a:t>
            </a:r>
          </a:p>
          <a:p>
            <a:r>
              <a:rPr lang="en-US" dirty="0" smtClean="0"/>
              <a:t>Spousal/partner/family issues. </a:t>
            </a:r>
          </a:p>
          <a:p>
            <a:r>
              <a:rPr lang="en-US" dirty="0" smtClean="0"/>
              <a:t>Reaffirm plans to complete and defend dissertation.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job market, do this, not that: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 confident not conceited.</a:t>
            </a:r>
          </a:p>
          <a:p>
            <a:r>
              <a:rPr lang="en-US" dirty="0" smtClean="0"/>
              <a:t>Act like a professor not a student. </a:t>
            </a:r>
          </a:p>
          <a:p>
            <a:r>
              <a:rPr lang="en-US" dirty="0" smtClean="0"/>
              <a:t>Develop bullet-proof skin, and don’t be defensive or overly sensitive.  </a:t>
            </a:r>
          </a:p>
          <a:p>
            <a:r>
              <a:rPr lang="en-US" dirty="0" smtClean="0"/>
              <a:t>Treat the job market like a business transaction not a pseudo-intellectual quest.</a:t>
            </a:r>
          </a:p>
          <a:p>
            <a:r>
              <a:rPr lang="en-US" dirty="0" smtClean="0"/>
              <a:t>Remember that committees are looking for reasons to </a:t>
            </a:r>
            <a:r>
              <a:rPr lang="en-US" u="sng" dirty="0" smtClean="0"/>
              <a:t>reject</a:t>
            </a:r>
            <a:r>
              <a:rPr lang="en-US" dirty="0" smtClean="0"/>
              <a:t> you and will not look past gaps in your CV, mistakes in your materials or a poor fit.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1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Good luck!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1804</TotalTime>
  <Words>1348</Words>
  <Application>Microsoft Macintosh PowerPoint</Application>
  <PresentationFormat>On-screen Show (4:3)</PresentationFormat>
  <Paragraphs>182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Perspective</vt:lpstr>
      <vt:lpstr>Navigating the Academic Job Market</vt:lpstr>
      <vt:lpstr>Outline</vt:lpstr>
      <vt:lpstr>Timeline, Part 1 (Market Prep)</vt:lpstr>
      <vt:lpstr>Timeline, Part 1 Cont.  (Market Prep)</vt:lpstr>
      <vt:lpstr>Timeline, Part 2 (On the Market)</vt:lpstr>
      <vt:lpstr>Timeline, Part 3 (Still on the Market)</vt:lpstr>
      <vt:lpstr>The Packet:  Components*</vt:lpstr>
      <vt:lpstr>The Packet:  Cover Letter </vt:lpstr>
      <vt:lpstr>Your C.V. </vt:lpstr>
      <vt:lpstr>The Packet:  Research Statement</vt:lpstr>
      <vt:lpstr>The Packet:  Teaching Statement</vt:lpstr>
      <vt:lpstr>The Packet:  Writing Samples</vt:lpstr>
      <vt:lpstr>Examples...</vt:lpstr>
      <vt:lpstr>The Big Leagues:  Interviewing</vt:lpstr>
      <vt:lpstr>APSA Interviews:  The Good and Bad</vt:lpstr>
      <vt:lpstr>APSA Interviews:  Rule of Thumb</vt:lpstr>
      <vt:lpstr>On-Campus Interviews:  Overview</vt:lpstr>
      <vt:lpstr>Job Talks:  The Basics</vt:lpstr>
      <vt:lpstr>Job Talk:   Preparation</vt:lpstr>
      <vt:lpstr>Job Talk:  Best Practices</vt:lpstr>
      <vt:lpstr>Job Talks:  Stylistic Points</vt:lpstr>
      <vt:lpstr>On Campus Interviews:  Meals and Meetings </vt:lpstr>
      <vt:lpstr>On-Campus Interviews:  Questions to Expect</vt:lpstr>
      <vt:lpstr>On-Campus Interviews:  Questions to Ask</vt:lpstr>
      <vt:lpstr>A Tip for Surviving the One-on-Ones:  Your Interview Cheat Sheet</vt:lpstr>
      <vt:lpstr>On-Campus Interviews:  After the Offer</vt:lpstr>
      <vt:lpstr>On the job market, do this, not that:</vt:lpstr>
      <vt:lpstr>Good luck!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Navigating the Academic Job Market</dc:title>
  <dc:creator>Courtney Hillebrecht</dc:creator>
  <cp:lastModifiedBy>Courtney Hillebrecht</cp:lastModifiedBy>
  <cp:revision>11</cp:revision>
  <dcterms:created xsi:type="dcterms:W3CDTF">2011-10-19T01:04:51Z</dcterms:created>
  <dcterms:modified xsi:type="dcterms:W3CDTF">2013-09-09T15:10:11Z</dcterms:modified>
</cp:coreProperties>
</file>